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7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44A53C-1579-47CC-854E-1404A767DF62}" type="datetimeFigureOut">
              <a:rPr lang="ru-RU" smtClean="0"/>
              <a:t>18.04.2016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2385ED-EC2E-4708-8834-9252952CC3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883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385ED-EC2E-4708-8834-9252952CC3AF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907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18.04.2016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18.04.2016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7.jpeg"/><Relationship Id="rId7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10" Type="http://schemas.openxmlformats.org/officeDocument/2006/relationships/image" Target="../media/image53.jpeg"/><Relationship Id="rId4" Type="http://schemas.openxmlformats.org/officeDocument/2006/relationships/image" Target="../media/image48.jpeg"/><Relationship Id="rId9" Type="http://schemas.openxmlformats.org/officeDocument/2006/relationships/image" Target="../media/image5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microsoft.com/office/2007/relationships/hdphoto" Target="../media/hdphoto1.wdp"/><Relationship Id="rId7" Type="http://schemas.openxmlformats.org/officeDocument/2006/relationships/image" Target="../media/image61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3" Type="http://schemas.openxmlformats.org/officeDocument/2006/relationships/image" Target="../media/image64.jpeg"/><Relationship Id="rId7" Type="http://schemas.openxmlformats.org/officeDocument/2006/relationships/image" Target="../media/image68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12" Type="http://schemas.openxmlformats.org/officeDocument/2006/relationships/image" Target="../media/image2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5" Type="http://schemas.openxmlformats.org/officeDocument/2006/relationships/image" Target="../media/image2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Relationship Id="rId1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30849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Нравственно-патриотический проект ко дню защитника Отечества 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</a:t>
            </a: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Растим патриотов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»</a:t>
            </a:r>
            <a:b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Опыт работы воспитателя </a:t>
            </a:r>
            <a:b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Бекетовой И.А.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3933056"/>
            <a:ext cx="5138897" cy="2592288"/>
          </a:xfrm>
        </p:spPr>
      </p:pic>
    </p:spTree>
    <p:extLst>
      <p:ext uri="{BB962C8B-B14F-4D97-AF65-F5344CB8AC3E}">
        <p14:creationId xmlns:p14="http://schemas.microsoft.com/office/powerpoint/2010/main" val="390448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2847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/>
              <a:t>Художественное творчество: рисование «Российская Армия»</a:t>
            </a:r>
            <a:br>
              <a:rPr lang="ru-RU" sz="3200" b="1" dirty="0"/>
            </a:b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73"/>
          <a:stretch/>
        </p:blipFill>
        <p:spPr>
          <a:xfrm>
            <a:off x="5447299" y="1700808"/>
            <a:ext cx="3624692" cy="247459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" t="9627" r="33015" b="17909"/>
          <a:stretch/>
        </p:blipFill>
        <p:spPr>
          <a:xfrm>
            <a:off x="6228183" y="4365104"/>
            <a:ext cx="2867025" cy="24003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1628799"/>
            <a:ext cx="5184577" cy="361840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266928"/>
            <a:ext cx="1997968" cy="14984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161" y="5281414"/>
            <a:ext cx="1978654" cy="148399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59" y="5281414"/>
            <a:ext cx="1978653" cy="148399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9" t="3642" r="1277" b="7888"/>
          <a:stretch/>
        </p:blipFill>
        <p:spPr>
          <a:xfrm>
            <a:off x="4745210" y="4208483"/>
            <a:ext cx="1445402" cy="102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45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28475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/>
              <a:t>Выставка портретов пап ко дню защитника Отечества «Папа, папочка, папуля – самый лучший на земле»</a:t>
            </a:r>
            <a:br>
              <a:rPr lang="ru-RU" sz="2400" b="1" dirty="0"/>
            </a:b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5" t="22433" r="11917" b="3674"/>
          <a:stretch/>
        </p:blipFill>
        <p:spPr>
          <a:xfrm>
            <a:off x="5955700" y="2420888"/>
            <a:ext cx="3154714" cy="428191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28639"/>
            <a:ext cx="2808312" cy="21062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578" y="3944516"/>
            <a:ext cx="3840427" cy="28803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5" t="10933" b="3503"/>
          <a:stretch/>
        </p:blipFill>
        <p:spPr>
          <a:xfrm>
            <a:off x="3123262" y="2009524"/>
            <a:ext cx="2760376" cy="1917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17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42876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/>
              <a:t>Изготовление поздравительной открытки для папы «С 23 февраля»</a:t>
            </a:r>
            <a:br>
              <a:rPr lang="ru-RU" sz="3200" b="1" dirty="0"/>
            </a:br>
            <a:endParaRPr lang="ru-RU" sz="32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3" b="5425"/>
          <a:stretch/>
        </p:blipFill>
        <p:spPr>
          <a:xfrm>
            <a:off x="1979712" y="3284984"/>
            <a:ext cx="5213758" cy="3470498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3" y="5301208"/>
            <a:ext cx="1920213" cy="144016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3861048"/>
            <a:ext cx="1824203" cy="136815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2132856"/>
            <a:ext cx="2112234" cy="158417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060848"/>
            <a:ext cx="3384376" cy="115212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6318" y="2181623"/>
            <a:ext cx="2047212" cy="153540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404" y="5332902"/>
            <a:ext cx="1835696" cy="137677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085" y="3861048"/>
            <a:ext cx="1824202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81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96720"/>
          </a:xfrm>
        </p:spPr>
        <p:txBody>
          <a:bodyPr>
            <a:normAutofit fontScale="90000"/>
          </a:bodyPr>
          <a:lstStyle/>
          <a:p>
            <a:r>
              <a:rPr lang="ru-RU" sz="2800" b="1" dirty="0"/>
              <a:t>Коллективная работа по рисованию: картина «Солдатики»</a:t>
            </a:r>
            <a:br>
              <a:rPr lang="ru-RU" sz="2800" b="1" dirty="0"/>
            </a:b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" t="3012"/>
          <a:stretch/>
        </p:blipFill>
        <p:spPr>
          <a:xfrm>
            <a:off x="179512" y="2047213"/>
            <a:ext cx="5256584" cy="377168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709" y="1628800"/>
            <a:ext cx="3072342" cy="230425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415" y="4293095"/>
            <a:ext cx="3079635" cy="2309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53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/>
              <a:t>Фотовыставка </a:t>
            </a:r>
            <a:r>
              <a:rPr lang="ru-RU" sz="3200" b="1" dirty="0"/>
              <a:t>«Лучше папы – друга нет»</a:t>
            </a:r>
            <a:br>
              <a:rPr lang="ru-RU" sz="3200" b="1" dirty="0"/>
            </a:b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82" t="5818" b="6552"/>
          <a:stretch/>
        </p:blipFill>
        <p:spPr>
          <a:xfrm>
            <a:off x="323528" y="1628800"/>
            <a:ext cx="4834715" cy="327514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146315"/>
            <a:ext cx="2171666" cy="16287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5135438"/>
            <a:ext cx="2200673" cy="165050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5135438"/>
            <a:ext cx="2171667" cy="16287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628800"/>
            <a:ext cx="2135899" cy="16019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7" y="3284984"/>
            <a:ext cx="2287173" cy="1715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37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212744"/>
          </a:xfrm>
        </p:spPr>
        <p:txBody>
          <a:bodyPr>
            <a:normAutofit fontScale="90000"/>
          </a:bodyPr>
          <a:lstStyle/>
          <a:p>
            <a:pPr marL="331470" indent="-285750" algn="ctr"/>
            <a:r>
              <a:rPr lang="ru-RU" sz="2800" b="1" dirty="0"/>
              <a:t>Праздник, посвященный дню защитника Отечества </a:t>
            </a:r>
            <a:br>
              <a:rPr lang="ru-RU" sz="2800" b="1" dirty="0"/>
            </a:br>
            <a:r>
              <a:rPr lang="ru-RU" sz="2800" b="1" dirty="0"/>
              <a:t>с участием пап и дедушек </a:t>
            </a:r>
            <a:br>
              <a:rPr lang="ru-RU" sz="2800" b="1" dirty="0"/>
            </a:br>
            <a:endParaRPr lang="ru-RU" sz="28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0" t="5605" r="-326" b="24955"/>
          <a:stretch/>
        </p:blipFill>
        <p:spPr>
          <a:xfrm>
            <a:off x="107504" y="1556792"/>
            <a:ext cx="5336116" cy="3048000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3" t="22174" r="7343" b="20231"/>
          <a:stretch/>
        </p:blipFill>
        <p:spPr>
          <a:xfrm>
            <a:off x="5796136" y="1547664"/>
            <a:ext cx="2613628" cy="128014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486" y="5103393"/>
            <a:ext cx="2088207" cy="156615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3" t="30010" r="15862" b="8308"/>
          <a:stretch/>
        </p:blipFill>
        <p:spPr>
          <a:xfrm>
            <a:off x="5796136" y="2827808"/>
            <a:ext cx="2613628" cy="158327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693" y="5157192"/>
            <a:ext cx="2016224" cy="151216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6" t="26318" r="9989"/>
          <a:stretch/>
        </p:blipFill>
        <p:spPr>
          <a:xfrm>
            <a:off x="6129833" y="4631184"/>
            <a:ext cx="2888525" cy="191684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3" t="21875" r="10875"/>
          <a:stretch/>
        </p:blipFill>
        <p:spPr>
          <a:xfrm>
            <a:off x="107504" y="5157192"/>
            <a:ext cx="1900517" cy="1515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87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836712"/>
            <a:ext cx="8568952" cy="58326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/>
              <a:t>Патриотическое воспитание в ДОУ направленно на развитие патриотических чувств у детей дошкольного возраста, на воспитание патриота, любящего свою Родину и гордящегося ею.</a:t>
            </a:r>
          </a:p>
          <a:p>
            <a:pPr marL="0" indent="0">
              <a:buNone/>
            </a:pPr>
            <a:r>
              <a:rPr lang="ru-RU" sz="1600" dirty="0"/>
              <a:t>   Очень важно приобщить ребенка к культуре своего народа. Чтобы воспитать уважение и гордость за землю, на которой живешь, детям необходимо знать и изучать культуру своих предков. Именно знание истории народа и его культуры поможет в дальнейшем с уважением и интересом относиться к культурным традициям других народов.</a:t>
            </a:r>
          </a:p>
          <a:p>
            <a:pPr marL="0" indent="0">
              <a:buNone/>
            </a:pPr>
            <a:r>
              <a:rPr lang="ru-RU" sz="1600" dirty="0"/>
              <a:t>   В современном мире задача патриотического воспитания приобретает особую остроту и актуальность  и является одной из основных задач дошкольного образования. Воспитать любовь к Родине. А это и любовь к родным местам, и гордость за свой народ, и ощущение своей неразрывности с окружающим миром, и желание сохранять и приумножить богатство своей страны.</a:t>
            </a:r>
          </a:p>
          <a:p>
            <a:pPr marL="0" indent="0">
              <a:buNone/>
            </a:pPr>
            <a:r>
              <a:rPr lang="ru-RU" sz="1600" dirty="0"/>
              <a:t>Сегодня задача патриотического воспитания подрастающего поколения актуальна тем, что современные дети мало знают о культурных традициях своего народа, часто проявляют равнодушие к близким людям, сверстникам. Не на должном уровне ведётся работа с родителями по проблеме нравственно-патриотического воспитания в семье.    </a:t>
            </a:r>
          </a:p>
          <a:p>
            <a:pPr marL="0" indent="0">
              <a:buNone/>
            </a:pPr>
            <a:r>
              <a:rPr lang="ru-RU" sz="1600" dirty="0"/>
              <a:t>Детям необходимо знать и изучать культуру своих предков. Именно акцент на знание истории народа, его культуры поможет в дальнейшем с уважением и интересом относиться к культурным традициям других народов.</a:t>
            </a:r>
          </a:p>
          <a:p>
            <a:pPr marL="0" indent="0">
              <a:buNone/>
            </a:pPr>
            <a:r>
              <a:rPr lang="ru-RU" sz="1600" dirty="0"/>
              <a:t>Таким образом, нравственно-патриотическое воспитание детей является одной из основных задач дошкольного образовательного учреждения</a:t>
            </a:r>
            <a:r>
              <a:rPr lang="ru-RU" sz="1600" dirty="0" smtClean="0"/>
              <a:t>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77608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43688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51520" y="908720"/>
            <a:ext cx="8712968" cy="561662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1600" dirty="0"/>
              <a:t>Чтобы человек действительно чтил память предков, уважал Отечество, чувствовал ответственность за свою Родину, его надо таким воспитать. Одними призывами любить свой город,  Родину ничего не сделать.</a:t>
            </a:r>
          </a:p>
          <a:p>
            <a:pPr marL="0" indent="0">
              <a:buNone/>
            </a:pPr>
            <a:r>
              <a:rPr lang="ru-RU" sz="1600" dirty="0"/>
              <a:t>Работа должна быть целенаправленной, системной. Среда, образ жизни в семье, отношения в детском коллективе – все это формирует чувство любви и отношение к тому месту, где ребенок живет</a:t>
            </a:r>
            <a:r>
              <a:rPr lang="ru-RU" sz="1600" dirty="0" smtClean="0"/>
              <a:t>.</a:t>
            </a:r>
            <a:endParaRPr lang="ru-RU" sz="1600" dirty="0"/>
          </a:p>
          <a:p>
            <a:pPr marL="0" indent="0">
              <a:buNone/>
            </a:pPr>
            <a:r>
              <a:rPr lang="ru-RU" sz="1600" dirty="0"/>
              <a:t>В современных условиях, когда происходят глубочайшие изменения в жизни общества, одним из центральных направлений работы с подрастающим поколением становится патриотическое воспитание. Сейчас, в период нестабильности в обществе, возникает необходимость вернуться к лучшим традициям нашего народа, к его вековым корням, к таким вечным понятиям, как род, родство, Родина. Чувство патриотизма многогранно по своему содержанию: это и любовь к родным местам, и гордость за свой народ, и ощущение неразрывности с окружающим, и желание сохранить, приумножить богатство своей страны.  Быть патриотом – значит ощущать себя неотъемлемой частью Отечества. Это сложное чувство возникает еще в дошкольном детстве, когда закладываются основы ценностного отношения к окружающему миру, и формируется в ребёнке постепенно, в ходе воспитания любви   к своим ближним, к детскому саду, к родным местам, родной стране. Дошкольный возраст как период становления личности имеет свои потенциальные возможности для формирования высших нравственных чувств, к которым, и относиться чувство патриотизма. В проекте Национальной доктрины образования в Российской Федерации подчеркивается, что «система образования призвана обеспечить воспитание патриотов России, граждан правового демократического, социального государства, уважающих права и свободы личности, обладающих высокой нравственностью и проявляющих национальную и религиозную терпимость». Реализация такой системы образования невозможна без знаний традиций своей Родины, своего края. В основе этого сложного педагогического процесса лежит развитие чувств. Понятие патриотизм включает в себя чувство ответственности перед обществом, чувство глубокой, духовной привязанности к семье, дому. Родине, родной природе, толерантное отношение к другим людям. </a:t>
            </a:r>
            <a:endParaRPr lang="ru-RU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4014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570391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ru-RU" sz="1600" dirty="0" smtClean="0">
              <a:latin typeface="+mj-lt"/>
            </a:endParaRPr>
          </a:p>
          <a:p>
            <a:pPr marL="45720" indent="0" fontAlgn="base">
              <a:buNone/>
            </a:pPr>
            <a:r>
              <a:rPr lang="ru-RU" sz="2000" b="1" dirty="0"/>
              <a:t>Тип проекта: </a:t>
            </a:r>
            <a:r>
              <a:rPr lang="ru-RU" sz="1600" dirty="0"/>
              <a:t>познавательно-творческий.</a:t>
            </a:r>
          </a:p>
          <a:p>
            <a:pPr marL="45720" indent="0" fontAlgn="base">
              <a:buNone/>
            </a:pPr>
            <a:r>
              <a:rPr lang="ru-RU" sz="2000" b="1" dirty="0"/>
              <a:t>Продолжительность: </a:t>
            </a:r>
            <a:r>
              <a:rPr lang="ru-RU" sz="1600" dirty="0"/>
              <a:t>краткосрочный.</a:t>
            </a:r>
          </a:p>
          <a:p>
            <a:pPr marL="0" indent="0">
              <a:buNone/>
            </a:pPr>
            <a:r>
              <a:rPr lang="ru-RU" sz="2000" b="1" dirty="0"/>
              <a:t>Участники проекта</a:t>
            </a:r>
            <a:r>
              <a:rPr lang="ru-RU" sz="1600" b="1" dirty="0"/>
              <a:t>: </a:t>
            </a:r>
            <a:r>
              <a:rPr lang="ru-RU" sz="1600" dirty="0"/>
              <a:t>воспитатели, дети, </a:t>
            </a:r>
            <a:r>
              <a:rPr lang="ru-RU" sz="1600" dirty="0" smtClean="0"/>
              <a:t>родители</a:t>
            </a:r>
          </a:p>
          <a:p>
            <a:pPr marL="0" indent="0">
              <a:buNone/>
            </a:pPr>
            <a:r>
              <a:rPr lang="ru-RU" sz="1900" b="1" dirty="0" smtClean="0"/>
              <a:t>Актуальность</a:t>
            </a:r>
            <a:r>
              <a:rPr lang="ru-RU" sz="1900" b="1" dirty="0"/>
              <a:t>: </a:t>
            </a:r>
            <a:r>
              <a:rPr lang="ru-RU" sz="1600" dirty="0"/>
              <a:t>Нельзя</a:t>
            </a:r>
            <a:r>
              <a:rPr lang="ru-RU" sz="1600" b="1" dirty="0"/>
              <a:t> </a:t>
            </a:r>
            <a:r>
              <a:rPr lang="ru-RU" sz="1600" dirty="0"/>
              <a:t>быть патриотом, не чувствуя личной связи с Родиной, не зная, как любили и берегли ее наши предки, наши отцы и деды.</a:t>
            </a:r>
          </a:p>
          <a:p>
            <a:pPr marL="0" indent="0">
              <a:buNone/>
            </a:pPr>
            <a:r>
              <a:rPr lang="ru-RU" sz="1600" dirty="0" smtClean="0"/>
              <a:t>В </a:t>
            </a:r>
            <a:r>
              <a:rPr lang="ru-RU" sz="1600" dirty="0"/>
              <a:t>связи с этим проблема нравственного – патриотического воспитания детей дошкольного возраста становится одной из актуальных.</a:t>
            </a:r>
          </a:p>
          <a:p>
            <a:pPr marL="0" indent="0">
              <a:buNone/>
            </a:pPr>
            <a:r>
              <a:rPr lang="ru-RU" sz="1600" dirty="0" smtClean="0"/>
              <a:t>Патриотическое </a:t>
            </a:r>
            <a:r>
              <a:rPr lang="ru-RU" sz="1600" dirty="0"/>
              <a:t>воспитание  – это основа формирования будущего гражданина.</a:t>
            </a:r>
          </a:p>
          <a:p>
            <a:pPr marL="0" indent="0">
              <a:buNone/>
            </a:pPr>
            <a:r>
              <a:rPr lang="ru-RU" sz="1600" dirty="0"/>
              <a:t>Патриотическое чувство не возникает само по себе. Это результат длительного целенаправленного  воспитательного воздействия на человека, начиная с самого </a:t>
            </a:r>
            <a:r>
              <a:rPr lang="ru-RU" sz="1600" dirty="0" smtClean="0"/>
              <a:t>детства.</a:t>
            </a:r>
            <a:endParaRPr lang="ru-RU" sz="1600" dirty="0"/>
          </a:p>
          <a:p>
            <a:pPr marL="45720" indent="0" fontAlgn="base">
              <a:buNone/>
            </a:pPr>
            <a:r>
              <a:rPr lang="ru-RU" sz="2000" b="1" dirty="0"/>
              <a:t>Цель проекта: </a:t>
            </a:r>
            <a:r>
              <a:rPr lang="ru-RU" sz="1600" dirty="0"/>
              <a:t>формирование нравственно–патриотических чувств у старших дошкольников посредством проектной деятельности.</a:t>
            </a:r>
          </a:p>
          <a:p>
            <a:pPr marL="45720" indent="0" fontAlgn="base">
              <a:buNone/>
            </a:pPr>
            <a:r>
              <a:rPr lang="ru-RU" sz="1600" dirty="0"/>
              <a:t>Для достижения данной цели определены следующие</a:t>
            </a:r>
            <a:r>
              <a:rPr lang="ru-RU" sz="2000" dirty="0"/>
              <a:t> </a:t>
            </a:r>
            <a:r>
              <a:rPr lang="ru-RU" sz="2000" b="1" dirty="0"/>
              <a:t>задачи</a:t>
            </a:r>
            <a:r>
              <a:rPr lang="ru-RU" sz="2000" dirty="0" smtClean="0"/>
              <a:t>:</a:t>
            </a:r>
          </a:p>
          <a:p>
            <a:pPr marL="331470" indent="-285750" fontAlgn="base">
              <a:buFontTx/>
              <a:buChar char="-"/>
            </a:pPr>
            <a:r>
              <a:rPr lang="ru-RU" sz="1600" dirty="0"/>
              <a:t>ф</a:t>
            </a:r>
            <a:r>
              <a:rPr lang="ru-RU" sz="1600" dirty="0" smtClean="0"/>
              <a:t>ормировать представления о почетной обязанности защищать Родину;</a:t>
            </a:r>
          </a:p>
          <a:p>
            <a:pPr marL="331470" indent="-285750" fontAlgn="base">
              <a:buFontTx/>
              <a:buChar char="-"/>
            </a:pPr>
            <a:r>
              <a:rPr lang="ru-RU" sz="1600" dirty="0"/>
              <a:t>ф</a:t>
            </a:r>
            <a:r>
              <a:rPr lang="ru-RU" sz="1600" dirty="0" smtClean="0"/>
              <a:t>ормировать представления о героизме;</a:t>
            </a:r>
          </a:p>
          <a:p>
            <a:pPr marL="331470" indent="-285750" fontAlgn="base">
              <a:buFontTx/>
              <a:buChar char="-"/>
            </a:pPr>
            <a:r>
              <a:rPr lang="ru-RU" sz="1600" dirty="0"/>
              <a:t>в</a:t>
            </a:r>
            <a:r>
              <a:rPr lang="ru-RU" sz="1600" dirty="0" smtClean="0"/>
              <a:t>оспитывать любовь и уважение к защитникам Родины;</a:t>
            </a:r>
          </a:p>
          <a:p>
            <a:pPr marL="0" lvl="0" indent="0">
              <a:buNone/>
            </a:pPr>
            <a:r>
              <a:rPr lang="ru-RU" sz="1400" dirty="0" smtClean="0"/>
              <a:t>-       </a:t>
            </a:r>
            <a:r>
              <a:rPr lang="ru-RU" sz="1700" dirty="0" smtClean="0"/>
              <a:t>формировать </a:t>
            </a:r>
            <a:r>
              <a:rPr lang="ru-RU" sz="1700" dirty="0"/>
              <a:t>нравственно-патриотические качества - воспитание храбрости, </a:t>
            </a:r>
            <a:r>
              <a:rPr lang="ru-RU" sz="1700" dirty="0" smtClean="0"/>
              <a:t>        </a:t>
            </a:r>
          </a:p>
          <a:p>
            <a:pPr marL="0" lvl="0" indent="0">
              <a:buNone/>
            </a:pPr>
            <a:r>
              <a:rPr lang="ru-RU" sz="1700" dirty="0"/>
              <a:t> </a:t>
            </a:r>
            <a:r>
              <a:rPr lang="ru-RU" sz="1700" dirty="0" smtClean="0"/>
              <a:t>      мужества</a:t>
            </a:r>
            <a:r>
              <a:rPr lang="ru-RU" sz="1700" dirty="0"/>
              <a:t>, стремления защищать свою </a:t>
            </a:r>
            <a:r>
              <a:rPr lang="ru-RU" sz="1700" dirty="0" smtClean="0"/>
              <a:t>Родину</a:t>
            </a:r>
            <a:r>
              <a:rPr lang="ru-RU" sz="1700" dirty="0"/>
              <a:t>;</a:t>
            </a:r>
            <a:endParaRPr lang="ru-RU" sz="1600" dirty="0"/>
          </a:p>
          <a:p>
            <a:pPr marL="331470" lvl="0" indent="-285750">
              <a:buFontTx/>
              <a:buChar char="-"/>
            </a:pPr>
            <a:r>
              <a:rPr lang="ru-RU" sz="1600" dirty="0" smtClean="0"/>
              <a:t>повышать компетентность </a:t>
            </a:r>
            <a:r>
              <a:rPr lang="ru-RU" sz="1600" dirty="0"/>
              <a:t>родителей в решении задач, связанных с нравственно – </a:t>
            </a:r>
            <a:r>
              <a:rPr lang="ru-RU" sz="1600" dirty="0" smtClean="0"/>
              <a:t> </a:t>
            </a:r>
          </a:p>
          <a:p>
            <a:pPr marL="45720" lvl="0" indent="0">
              <a:buNone/>
            </a:pPr>
            <a:r>
              <a:rPr lang="ru-RU" sz="1600" dirty="0" smtClean="0"/>
              <a:t>       патриотическим </a:t>
            </a:r>
            <a:r>
              <a:rPr lang="ru-RU" sz="1600" dirty="0"/>
              <a:t>воспитанием дошкольников.</a:t>
            </a:r>
          </a:p>
          <a:p>
            <a:pPr marL="45720" indent="0">
              <a:buNone/>
            </a:pPr>
            <a:endParaRPr lang="ru-RU" sz="1600" dirty="0">
              <a:latin typeface="+mj-lt"/>
            </a:endParaRPr>
          </a:p>
          <a:p>
            <a:pPr marL="0" indent="0">
              <a:buNone/>
            </a:pPr>
            <a:endParaRPr lang="ru-RU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4227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832648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000" b="1" dirty="0" smtClean="0"/>
              <a:t>Реализация </a:t>
            </a:r>
            <a:r>
              <a:rPr lang="ru-RU" sz="2000" b="1" dirty="0"/>
              <a:t>проекта.</a:t>
            </a:r>
          </a:p>
          <a:p>
            <a:pPr marL="45720" indent="0" algn="ctr">
              <a:buNone/>
            </a:pPr>
            <a:endParaRPr lang="ru-RU" sz="2000" b="1" dirty="0"/>
          </a:p>
          <a:p>
            <a:pPr marL="45720" indent="0" algn="ctr">
              <a:buNone/>
            </a:pPr>
            <a:r>
              <a:rPr lang="ru-RU" sz="1600" b="1" dirty="0"/>
              <a:t>В рамках проекта </a:t>
            </a:r>
            <a:r>
              <a:rPr lang="ru-RU" sz="1600" b="1" dirty="0" smtClean="0"/>
              <a:t>«Растим патриотов» </a:t>
            </a:r>
            <a:r>
              <a:rPr lang="ru-RU" sz="1600" b="1" dirty="0"/>
              <a:t>нами были запланированы следующие мероприятия</a:t>
            </a:r>
            <a:r>
              <a:rPr lang="ru-RU" sz="1600" b="1" dirty="0" smtClean="0"/>
              <a:t>:</a:t>
            </a:r>
          </a:p>
          <a:p>
            <a:pPr marL="331470" indent="-285750" algn="ctr">
              <a:buFont typeface="Wingdings" panose="05000000000000000000" pitchFamily="2" charset="2"/>
              <a:buChar char="v"/>
            </a:pPr>
            <a:r>
              <a:rPr lang="ru-RU" sz="1600" b="1" dirty="0"/>
              <a:t> Б</a:t>
            </a:r>
            <a:r>
              <a:rPr lang="ru-RU" sz="1600" b="1" dirty="0" smtClean="0"/>
              <a:t>еседы и рассматривание иллюстраций по темам «Российская Армия», «Защитники Отечества»</a:t>
            </a:r>
          </a:p>
          <a:p>
            <a:pPr marL="331470" indent="-285750" algn="ctr">
              <a:buFont typeface="Wingdings" panose="05000000000000000000" pitchFamily="2" charset="2"/>
              <a:buChar char="v"/>
            </a:pPr>
            <a:r>
              <a:rPr lang="ru-RU" sz="1600" b="1" dirty="0" smtClean="0"/>
              <a:t>Рассматривание военной техники</a:t>
            </a:r>
          </a:p>
          <a:p>
            <a:pPr marL="331470" indent="-285750" algn="ctr">
              <a:buFont typeface="Wingdings" panose="05000000000000000000" pitchFamily="2" charset="2"/>
              <a:buChar char="v"/>
            </a:pPr>
            <a:r>
              <a:rPr lang="ru-RU" sz="1600" b="1" dirty="0" smtClean="0"/>
              <a:t>Художественное творчество: рисование «Военная техника»</a:t>
            </a:r>
          </a:p>
          <a:p>
            <a:pPr marL="331470" indent="-285750" algn="ctr">
              <a:buFont typeface="Wingdings" panose="05000000000000000000" pitchFamily="2" charset="2"/>
              <a:buChar char="v"/>
            </a:pPr>
            <a:r>
              <a:rPr lang="ru-RU" sz="1600" b="1" dirty="0" smtClean="0"/>
              <a:t>Ручной труд: изготовление галстука для папы и дедушки</a:t>
            </a:r>
          </a:p>
          <a:p>
            <a:pPr marL="331470" indent="-285750" algn="ctr">
              <a:buFont typeface="Wingdings" panose="05000000000000000000" pitchFamily="2" charset="2"/>
              <a:buChar char="v"/>
            </a:pPr>
            <a:r>
              <a:rPr lang="ru-RU" sz="1600" b="1" dirty="0"/>
              <a:t>Художественное творчество: </a:t>
            </a:r>
            <a:r>
              <a:rPr lang="ru-RU" sz="1600" b="1" dirty="0" smtClean="0"/>
              <a:t>рисование «Российская Армия»</a:t>
            </a:r>
          </a:p>
          <a:p>
            <a:pPr marL="331470" indent="-285750" algn="ctr">
              <a:buFont typeface="Wingdings" panose="05000000000000000000" pitchFamily="2" charset="2"/>
              <a:buChar char="v"/>
            </a:pPr>
            <a:r>
              <a:rPr lang="ru-RU" sz="1600" b="1" dirty="0" smtClean="0"/>
              <a:t>Выставка портретов пап ко дню защитника Отечества «Папа, папочка, папуля – самый лучший на земле»</a:t>
            </a:r>
          </a:p>
          <a:p>
            <a:pPr marL="331470" indent="-285750" algn="ctr">
              <a:buFont typeface="Wingdings" panose="05000000000000000000" pitchFamily="2" charset="2"/>
              <a:buChar char="v"/>
            </a:pPr>
            <a:r>
              <a:rPr lang="ru-RU" sz="1600" b="1" dirty="0"/>
              <a:t>И</a:t>
            </a:r>
            <a:r>
              <a:rPr lang="ru-RU" sz="1600" b="1" dirty="0" smtClean="0"/>
              <a:t>зготовление поздравительной открытки для папы «С 23 февраля»</a:t>
            </a:r>
          </a:p>
          <a:p>
            <a:pPr marL="331470" indent="-285750" algn="ctr">
              <a:buFont typeface="Wingdings" panose="05000000000000000000" pitchFamily="2" charset="2"/>
              <a:buChar char="v"/>
            </a:pPr>
            <a:r>
              <a:rPr lang="ru-RU" sz="1600" b="1" dirty="0" smtClean="0"/>
              <a:t>Коллективная работа по рисованию: картина «Солдатики»</a:t>
            </a:r>
          </a:p>
          <a:p>
            <a:pPr marL="331470" indent="-285750" algn="ctr">
              <a:buFont typeface="Wingdings" panose="05000000000000000000" pitchFamily="2" charset="2"/>
              <a:buChar char="v"/>
            </a:pPr>
            <a:r>
              <a:rPr lang="ru-RU" sz="1600" b="1" dirty="0" smtClean="0"/>
              <a:t>Фотовыставка «Лучше папы – друга нет»</a:t>
            </a:r>
          </a:p>
          <a:p>
            <a:pPr marL="331470" indent="-285750" algn="ctr">
              <a:buFont typeface="Wingdings" panose="05000000000000000000" pitchFamily="2" charset="2"/>
              <a:buChar char="v"/>
            </a:pPr>
            <a:r>
              <a:rPr lang="ru-RU" sz="1600" b="1" dirty="0" smtClean="0"/>
              <a:t>Презентация «Наша Армия – самая сильная!»</a:t>
            </a:r>
          </a:p>
          <a:p>
            <a:pPr marL="331470" indent="-285750" algn="ctr">
              <a:buFont typeface="Wingdings" panose="05000000000000000000" pitchFamily="2" charset="2"/>
              <a:buChar char="v"/>
            </a:pPr>
            <a:r>
              <a:rPr lang="ru-RU" sz="1600" b="1" dirty="0"/>
              <a:t>П</a:t>
            </a:r>
            <a:r>
              <a:rPr lang="ru-RU" sz="1600" b="1" dirty="0" smtClean="0"/>
              <a:t>раздник, посвященный дню защитника Отечества </a:t>
            </a:r>
          </a:p>
          <a:p>
            <a:pPr marL="45720" indent="0" algn="ctr">
              <a:buNone/>
            </a:pPr>
            <a:r>
              <a:rPr lang="ru-RU" sz="1600" b="1" dirty="0" smtClean="0"/>
              <a:t>с участием пап и дедушек </a:t>
            </a:r>
          </a:p>
          <a:p>
            <a:pPr marL="45720" indent="0" algn="ctr">
              <a:buNone/>
            </a:pPr>
            <a:endParaRPr lang="ru-RU" sz="1600" b="1" dirty="0" smtClean="0"/>
          </a:p>
          <a:p>
            <a:pPr marL="331470" indent="-285750" algn="ctr">
              <a:buFont typeface="Wingdings" panose="05000000000000000000" pitchFamily="2" charset="2"/>
              <a:buChar char="v"/>
            </a:pPr>
            <a:endParaRPr lang="ru-RU" sz="1600" b="1" dirty="0" smtClean="0"/>
          </a:p>
          <a:p>
            <a:pPr marL="331470" indent="-285750" algn="ctr">
              <a:buFont typeface="Wingdings" panose="05000000000000000000" pitchFamily="2" charset="2"/>
              <a:buChar char="v"/>
            </a:pPr>
            <a:endParaRPr lang="ru-RU" sz="1600" b="1" dirty="0" smtClean="0"/>
          </a:p>
          <a:p>
            <a:pPr marL="331470" indent="-285750" algn="ctr">
              <a:buFont typeface="Wingdings" panose="05000000000000000000" pitchFamily="2" charset="2"/>
              <a:buChar char="v"/>
            </a:pPr>
            <a:endParaRPr lang="ru-RU" sz="1600" b="1" dirty="0"/>
          </a:p>
          <a:p>
            <a:pPr marL="0" indent="0">
              <a:buNone/>
            </a:pPr>
            <a:endParaRPr lang="ru-RU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1906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b="1" dirty="0" smtClean="0"/>
              <a:t>Фотоотчеты:</a:t>
            </a:r>
            <a:br>
              <a:rPr lang="ru-RU" sz="2800" b="1" dirty="0" smtClean="0"/>
            </a:b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412776"/>
            <a:ext cx="8928992" cy="51125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/>
              <a:t>Беседы и рассматривание иллюстраций по темам «Российская Армия», «Защитники Отечества</a:t>
            </a:r>
            <a:r>
              <a:rPr lang="ru-RU" sz="2000" b="1" dirty="0" smtClean="0"/>
              <a:t>»</a:t>
            </a:r>
          </a:p>
          <a:p>
            <a:pPr marL="0" indent="0" algn="ctr">
              <a:buNone/>
            </a:pPr>
            <a:endParaRPr lang="ru-RU" sz="2000" b="1" dirty="0" smtClean="0"/>
          </a:p>
          <a:p>
            <a:pPr marL="0" indent="0" algn="ctr">
              <a:buNone/>
            </a:pPr>
            <a:endParaRPr lang="ru-RU" sz="2000" b="1" dirty="0"/>
          </a:p>
          <a:p>
            <a:pPr marL="0" indent="0" algn="ctr">
              <a:buNone/>
            </a:pP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3" y="2132322"/>
            <a:ext cx="2820516" cy="211538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865412"/>
            <a:ext cx="1707654" cy="227687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809" y="2116067"/>
            <a:ext cx="3282305" cy="246172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2" t="5817" b="7078"/>
          <a:stretch/>
        </p:blipFill>
        <p:spPr>
          <a:xfrm>
            <a:off x="3851920" y="4653137"/>
            <a:ext cx="2850257" cy="206666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7" t="23992"/>
          <a:stretch/>
        </p:blipFill>
        <p:spPr>
          <a:xfrm>
            <a:off x="63792" y="4365104"/>
            <a:ext cx="3356477" cy="214693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680" y="4204122"/>
            <a:ext cx="1851670" cy="246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65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340768"/>
            <a:ext cx="7787208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/>
              <a:t>Рассматривание военной техники</a:t>
            </a:r>
            <a:r>
              <a:rPr lang="ru-RU" sz="5400" b="1" dirty="0"/>
              <a:t/>
            </a:r>
            <a:br>
              <a:rPr lang="ru-RU" sz="5400" b="1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21687"/>
            <a:ext cx="3361001" cy="252075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348168"/>
            <a:ext cx="3155842" cy="236688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581128"/>
            <a:ext cx="2880320" cy="21602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412776"/>
            <a:ext cx="4067944" cy="3050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02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57278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/>
              <a:t>Художественное творчество: </a:t>
            </a:r>
            <a:r>
              <a:rPr lang="ru-RU" sz="2800" b="1" dirty="0" smtClean="0"/>
              <a:t>рисование с использованием раскрасок по теме </a:t>
            </a:r>
            <a:br>
              <a:rPr lang="ru-RU" sz="2800" b="1" dirty="0" smtClean="0"/>
            </a:br>
            <a:r>
              <a:rPr lang="ru-RU" sz="2800" b="1" dirty="0" smtClean="0"/>
              <a:t>«</a:t>
            </a:r>
            <a:r>
              <a:rPr lang="ru-RU" sz="2800" b="1" dirty="0"/>
              <a:t>Военная техника»</a:t>
            </a:r>
            <a:br>
              <a:rPr lang="ru-RU" sz="2800" b="1" dirty="0"/>
            </a:br>
            <a:endParaRPr lang="ru-RU" sz="28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1967237"/>
            <a:ext cx="1728191" cy="129614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75" y="3356992"/>
            <a:ext cx="1728192" cy="12961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28" t="6181" r="18339" b="16947"/>
          <a:stretch/>
        </p:blipFill>
        <p:spPr>
          <a:xfrm>
            <a:off x="8172400" y="1484784"/>
            <a:ext cx="839050" cy="96490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74" t="18729" r="21921" b="22819"/>
          <a:stretch/>
        </p:blipFill>
        <p:spPr>
          <a:xfrm>
            <a:off x="8172400" y="2480548"/>
            <a:ext cx="881582" cy="126199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78" t="8671" r="11852" b="30050"/>
          <a:stretch/>
        </p:blipFill>
        <p:spPr>
          <a:xfrm>
            <a:off x="8172400" y="3789040"/>
            <a:ext cx="931995" cy="108210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1" t="9440" r="13390" b="23611"/>
          <a:stretch/>
        </p:blipFill>
        <p:spPr>
          <a:xfrm>
            <a:off x="2932441" y="5458477"/>
            <a:ext cx="1115955" cy="130969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8" t="8345" r="11033" b="7409"/>
          <a:stretch/>
        </p:blipFill>
        <p:spPr>
          <a:xfrm>
            <a:off x="4059037" y="5459918"/>
            <a:ext cx="936104" cy="134310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62" t="17220" r="13920" b="11840"/>
          <a:stretch/>
        </p:blipFill>
        <p:spPr>
          <a:xfrm>
            <a:off x="8172401" y="4909939"/>
            <a:ext cx="931100" cy="129100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9" t="20557" r="21721" b="16767"/>
          <a:stretch/>
        </p:blipFill>
        <p:spPr>
          <a:xfrm>
            <a:off x="5019896" y="5467229"/>
            <a:ext cx="1073299" cy="129219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15" t="13839" r="16199" b="16513"/>
          <a:stretch/>
        </p:blipFill>
        <p:spPr>
          <a:xfrm>
            <a:off x="6127500" y="5420175"/>
            <a:ext cx="937321" cy="139972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1" t="13860" r="13555" b="12670"/>
          <a:stretch/>
        </p:blipFill>
        <p:spPr>
          <a:xfrm>
            <a:off x="7092280" y="5429250"/>
            <a:ext cx="1038225" cy="139065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51" t="19168" r="25049" b="27959"/>
          <a:stretch/>
        </p:blipFill>
        <p:spPr>
          <a:xfrm>
            <a:off x="1911583" y="5458477"/>
            <a:ext cx="1006201" cy="1294405"/>
          </a:xfrm>
          <a:prstGeom prst="rect">
            <a:avLst/>
          </a:prstGeom>
        </p:spPr>
      </p:pic>
      <p:pic>
        <p:nvPicPr>
          <p:cNvPr id="26" name="Объект 25"/>
          <p:cNvPicPr>
            <a:picLocks noGrp="1" noChangeAspect="1"/>
          </p:cNvPicPr>
          <p:nvPr>
            <p:ph idx="1"/>
          </p:nvPr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3" t="15069" r="331" b="20367"/>
          <a:stretch/>
        </p:blipFill>
        <p:spPr>
          <a:xfrm>
            <a:off x="1920761" y="1964260"/>
            <a:ext cx="6098054" cy="3192932"/>
          </a:xfr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73" t="1377" r="7998" b="25264"/>
          <a:stretch/>
        </p:blipFill>
        <p:spPr>
          <a:xfrm>
            <a:off x="135875" y="4730053"/>
            <a:ext cx="1555805" cy="2022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46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42876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/>
              <a:t>Ручной труд: изготовление галстука 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для </a:t>
            </a:r>
            <a:r>
              <a:rPr lang="ru-RU" sz="3200" b="1" dirty="0"/>
              <a:t>папы и дедушки</a:t>
            </a:r>
            <a:br>
              <a:rPr lang="ru-RU" sz="3200" b="1" dirty="0"/>
            </a:b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4652541"/>
            <a:ext cx="2785102" cy="208882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680138"/>
            <a:ext cx="2748306" cy="20612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680139"/>
            <a:ext cx="2808312" cy="210623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5" t="8894" r="3485" b="3237"/>
          <a:stretch/>
        </p:blipFill>
        <p:spPr>
          <a:xfrm>
            <a:off x="2828393" y="1844824"/>
            <a:ext cx="3315207" cy="252028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8760"/>
            <a:ext cx="1824202" cy="136815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634" y="1177276"/>
            <a:ext cx="1364757" cy="181967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193" y="1906935"/>
            <a:ext cx="1224136" cy="163218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570" y="3084004"/>
            <a:ext cx="1373821" cy="155217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95" y="2943639"/>
            <a:ext cx="1868388" cy="140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98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301</TotalTime>
  <Words>557</Words>
  <Application>Microsoft Office PowerPoint</Application>
  <PresentationFormat>Экран (4:3)</PresentationFormat>
  <Paragraphs>59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Нравственно-патриотический проект ко дню защитника Отечества  «Растим патриотов» Опыт работы воспитателя  Бекетовой И.А.</vt:lpstr>
      <vt:lpstr>Презентация PowerPoint</vt:lpstr>
      <vt:lpstr> </vt:lpstr>
      <vt:lpstr>Презентация PowerPoint</vt:lpstr>
      <vt:lpstr>Презентация PowerPoint</vt:lpstr>
      <vt:lpstr>        Фотоотчеты: </vt:lpstr>
      <vt:lpstr>Рассматривание военной техники </vt:lpstr>
      <vt:lpstr>Художественное творчество: рисование с использованием раскрасок по теме  «Военная техника» </vt:lpstr>
      <vt:lpstr>Ручной труд: изготовление галстука  для папы и дедушки </vt:lpstr>
      <vt:lpstr>Художественное творчество: рисование «Российская Армия» </vt:lpstr>
      <vt:lpstr>Выставка портретов пап ко дню защитника Отечества «Папа, папочка, папуля – самый лучший на земле» </vt:lpstr>
      <vt:lpstr>Изготовление поздравительной открытки для папы «С 23 февраля» </vt:lpstr>
      <vt:lpstr>Коллективная работа по рисованию: картина «Солдатики» </vt:lpstr>
      <vt:lpstr>Фотовыставка «Лучше папы – друга нет» </vt:lpstr>
      <vt:lpstr>Праздник, посвященный дню защитника Отечества  с участием пап и дедушек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27</cp:revision>
  <dcterms:created xsi:type="dcterms:W3CDTF">2016-04-18T08:17:36Z</dcterms:created>
  <dcterms:modified xsi:type="dcterms:W3CDTF">2016-04-18T18:23:03Z</dcterms:modified>
</cp:coreProperties>
</file>