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4" autoAdjust="0"/>
  </p:normalViewPr>
  <p:slideViewPr>
    <p:cSldViewPr>
      <p:cViewPr>
        <p:scale>
          <a:sx n="48" d="100"/>
          <a:sy n="48" d="100"/>
        </p:scale>
        <p:origin x="-11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27C1-0C85-409E-996E-9C68B00CB5E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0536-5E26-455B-8A1A-D01511F9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2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27C1-0C85-409E-996E-9C68B00CB5E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0536-5E26-455B-8A1A-D01511F9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1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27C1-0C85-409E-996E-9C68B00CB5E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0536-5E26-455B-8A1A-D01511F9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3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27C1-0C85-409E-996E-9C68B00CB5E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0536-5E26-455B-8A1A-D01511F9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8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27C1-0C85-409E-996E-9C68B00CB5E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0536-5E26-455B-8A1A-D01511F9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27C1-0C85-409E-996E-9C68B00CB5E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36-5E26-455B-8A1A-D01511F9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0.liveinternet.ru/images/attach/c/0/42/780/42780112_lf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gifzona.com/i/pasxa/pasxa_09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gifzona.com/i/pasxa/pasxa_07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223993_gfhjk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Праздник светлой Пасхи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3a8e8ef89e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58702"/>
            <a:ext cx="4176464" cy="3340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esus_1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0817ddd2b66be76faeeab07e9ce9c47f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661148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9295" y="44624"/>
            <a:ext cx="4644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На третий день после его смерти одна святая женщина пошла к гробнице Иисуса, но вдруг увидела, что он выходит из </a:t>
            </a:r>
            <a:r>
              <a:rPr lang="ru-RU" sz="2000" b="1" i="1" dirty="0" smtClean="0"/>
              <a:t>неё. </a:t>
            </a:r>
            <a:r>
              <a:rPr lang="ru-RU" sz="2000" b="1" i="1" dirty="0"/>
              <a:t>«Воскрес</a:t>
            </a:r>
            <a:r>
              <a:rPr lang="ru-RU" sz="2000" b="1" i="1" dirty="0" smtClean="0"/>
              <a:t>» - </a:t>
            </a:r>
            <a:r>
              <a:rPr lang="ru-RU" sz="2000" b="1" i="1" dirty="0"/>
              <a:t>закричала она.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5517232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Иисус являлся </a:t>
            </a:r>
            <a:r>
              <a:rPr lang="ru-RU" sz="2000" b="1" i="1" dirty="0" smtClean="0"/>
              <a:t>к своим </a:t>
            </a:r>
            <a:r>
              <a:rPr lang="ru-RU" sz="2000" b="1" i="1" dirty="0"/>
              <a:t>ученикам  </a:t>
            </a:r>
            <a:r>
              <a:rPr lang="ru-RU" sz="2000" b="1" i="1" dirty="0" smtClean="0"/>
              <a:t>ещё </a:t>
            </a:r>
            <a:r>
              <a:rPr lang="ru-RU" sz="2000" b="1" i="1" dirty="0"/>
              <a:t>40 дней, поэтому мы столько празднуем Пасху.</a:t>
            </a:r>
          </a:p>
        </p:txBody>
      </p:sp>
    </p:spTree>
    <p:extLst>
      <p:ext uri="{BB962C8B-B14F-4D97-AF65-F5344CB8AC3E}">
        <p14:creationId xmlns:p14="http://schemas.microsoft.com/office/powerpoint/2010/main" val="36251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cjesuscolombe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4008" cy="544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Lars_Justinen-The_Parab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491644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04664"/>
            <a:ext cx="456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А потом он </a:t>
            </a:r>
            <a:r>
              <a:rPr lang="ru-RU" sz="2400" b="1" i="1" dirty="0" smtClean="0"/>
              <a:t>вознёсся </a:t>
            </a:r>
            <a:r>
              <a:rPr lang="ru-RU" sz="2400" b="1" i="1" dirty="0"/>
              <a:t>на небо к своему небесному отцу.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44" y="5301208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/>
              <a:t>Иисус показал нам, что мы умираем не навсегда, потом мы уходим жить на небо, где </a:t>
            </a:r>
            <a:r>
              <a:rPr lang="ru-RU" sz="2300" b="1" i="1" dirty="0" smtClean="0"/>
              <a:t>живём  </a:t>
            </a:r>
            <a:r>
              <a:rPr lang="ru-RU" sz="2300" b="1" i="1" dirty="0"/>
              <a:t>вечной и счастливой жизнью.</a:t>
            </a:r>
          </a:p>
        </p:txBody>
      </p:sp>
    </p:spTree>
    <p:extLst>
      <p:ext uri="{BB962C8B-B14F-4D97-AF65-F5344CB8AC3E}">
        <p14:creationId xmlns:p14="http://schemas.microsoft.com/office/powerpoint/2010/main" val="13767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cious-in-his-sigh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561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jesus-freestone-flick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416633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92696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Его жизнь может служить примером для всех.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1" y="5517232"/>
            <a:ext cx="4716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/>
              <a:t>В день Пасхи мы празднуем Воскресение  Христа. Даже неверующие люди в этот </a:t>
            </a:r>
            <a:r>
              <a:rPr lang="ru-RU" sz="1900" b="1" i="1" dirty="0" smtClean="0"/>
              <a:t>день чувствуют какую-то </a:t>
            </a:r>
            <a:r>
              <a:rPr lang="ru-RU" sz="1900" b="1" i="1" dirty="0"/>
              <a:t>особую радость, </a:t>
            </a:r>
            <a:r>
              <a:rPr lang="ru-RU" sz="1900" b="1" i="1" dirty="0" smtClean="0"/>
              <a:t>какой-то подъём</a:t>
            </a:r>
            <a:r>
              <a:rPr lang="ru-RU" sz="19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1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otkr-Paskha-11-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-372694"/>
            <a:ext cx="3424451" cy="3657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265" y="889"/>
            <a:ext cx="53252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rgbClr val="FF0000"/>
                </a:solidFill>
                <a:latin typeface="Calibri" pitchFamily="34" charset="0"/>
              </a:rPr>
              <a:t>Неделя перед пасхой называется страстной.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  <a:latin typeface="Calibri" pitchFamily="34" charset="0"/>
              </a:rPr>
              <a:t>Понедельник. </a:t>
            </a:r>
            <a:r>
              <a:rPr lang="ru-RU" sz="2000" b="1" i="1" dirty="0" smtClean="0">
                <a:latin typeface="Calibri" pitchFamily="34" charset="0"/>
              </a:rPr>
              <a:t>Дом </a:t>
            </a:r>
            <a:r>
              <a:rPr lang="ru-RU" sz="2000" b="1" i="1" dirty="0">
                <a:latin typeface="Calibri" pitchFamily="34" charset="0"/>
              </a:rPr>
              <a:t>очищают от старых, громоздких вещей. Начинается большая у</a:t>
            </a:r>
            <a:r>
              <a:rPr lang="ru-RU" sz="2000" b="1" i="1" dirty="0" smtClean="0">
                <a:latin typeface="Calibri" pitchFamily="34" charset="0"/>
              </a:rPr>
              <a:t>борка</a:t>
            </a:r>
            <a:r>
              <a:rPr lang="ru-RU" sz="2000" b="1" i="1" dirty="0">
                <a:latin typeface="Calibri" pitchFamily="34" charset="0"/>
              </a:rPr>
              <a:t>.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  <a:latin typeface="Calibri" pitchFamily="34" charset="0"/>
              </a:rPr>
              <a:t>Вторник. </a:t>
            </a:r>
            <a:r>
              <a:rPr lang="ru-RU" sz="2000" b="1" i="1" dirty="0" smtClean="0">
                <a:latin typeface="Calibri" pitchFamily="34" charset="0"/>
              </a:rPr>
              <a:t>Закупаются </a:t>
            </a:r>
            <a:r>
              <a:rPr lang="ru-RU" sz="2000" b="1" i="1" dirty="0">
                <a:latin typeface="Calibri" pitchFamily="34" charset="0"/>
              </a:rPr>
              <a:t>продукты для Пасхи. Делаются лечебные настои. 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  <a:latin typeface="Calibri" pitchFamily="34" charset="0"/>
              </a:rPr>
              <a:t>Среда. </a:t>
            </a:r>
            <a:r>
              <a:rPr lang="ru-RU" sz="2000" b="1" i="1" dirty="0" smtClean="0">
                <a:latin typeface="Calibri" pitchFamily="34" charset="0"/>
              </a:rPr>
              <a:t>День </a:t>
            </a:r>
            <a:r>
              <a:rPr lang="ru-RU" sz="2000" b="1" i="1" dirty="0">
                <a:latin typeface="Calibri" pitchFamily="34" charset="0"/>
              </a:rPr>
              <a:t>стирки и </a:t>
            </a:r>
            <a:r>
              <a:rPr lang="ru-RU" sz="2000" b="1" i="1" dirty="0" smtClean="0">
                <a:latin typeface="Calibri" pitchFamily="34" charset="0"/>
              </a:rPr>
              <a:t>уборки. Желательно </a:t>
            </a:r>
            <a:r>
              <a:rPr lang="ru-RU" sz="2000" b="1" i="1" dirty="0">
                <a:latin typeface="Calibri" pitchFamily="34" charset="0"/>
              </a:rPr>
              <a:t>вымыть полы</a:t>
            </a:r>
            <a:r>
              <a:rPr lang="ru-RU" sz="2000" b="1" i="1" dirty="0" smtClean="0">
                <a:latin typeface="Calibri" pitchFamily="34" charset="0"/>
              </a:rPr>
              <a:t>, окна, почистить ковры</a:t>
            </a:r>
            <a:r>
              <a:rPr lang="ru-RU" sz="2000" b="1" i="1" dirty="0">
                <a:latin typeface="Calibri" pitchFamily="34" charset="0"/>
              </a:rPr>
              <a:t>. </a:t>
            </a:r>
            <a:endParaRPr lang="ru-RU" sz="2000" b="1" i="1" dirty="0" smtClean="0">
              <a:latin typeface="Calibri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Великий </a:t>
            </a:r>
            <a:r>
              <a:rPr lang="ru-RU" sz="2000" b="1" i="1" dirty="0">
                <a:solidFill>
                  <a:srgbClr val="FF0000"/>
                </a:solidFill>
              </a:rPr>
              <a:t>четверг </a:t>
            </a:r>
            <a:r>
              <a:rPr lang="ru-RU" sz="2000" b="1" i="1" dirty="0"/>
              <a:t>напоминает о последнем </a:t>
            </a:r>
            <a:r>
              <a:rPr lang="ru-RU" sz="2000" b="1" i="1" dirty="0" smtClean="0"/>
              <a:t>причастии.</a:t>
            </a:r>
            <a:r>
              <a:rPr lang="ru-RU" sz="2000" b="1" i="1" dirty="0"/>
              <a:t> Ещё этот день называют – </a:t>
            </a:r>
            <a:r>
              <a:rPr lang="ru-RU" sz="2000" b="1" i="1" dirty="0">
                <a:solidFill>
                  <a:srgbClr val="FF0000"/>
                </a:solidFill>
              </a:rPr>
              <a:t>чистый четверг</a:t>
            </a:r>
            <a:r>
              <a:rPr lang="ru-RU" sz="2000" b="1" i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000" b="1" i="1" dirty="0" smtClean="0"/>
              <a:t>Это последний день до Пасхи, когда можно мести полы и убирать в доме.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Страстная пятница.</a:t>
            </a:r>
            <a:r>
              <a:rPr lang="ru-RU" sz="2000" dirty="0"/>
              <a:t> </a:t>
            </a:r>
            <a:r>
              <a:rPr lang="ru-RU" sz="2000" b="1" i="1" dirty="0" smtClean="0"/>
              <a:t>В </a:t>
            </a:r>
            <a:r>
              <a:rPr lang="ru-RU" sz="2000" b="1" i="1" dirty="0"/>
              <a:t>пятницу Христос был распят на кресте, его тело поместили в </a:t>
            </a:r>
            <a:r>
              <a:rPr lang="ru-RU" sz="2000" b="1" i="1" dirty="0" smtClean="0"/>
              <a:t>пещеру. День скорби. Поэтому в этот день не рекомендуется печь куличи, совершать плохие поступки и сквернословить.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Суббота. </a:t>
            </a:r>
            <a:r>
              <a:rPr lang="ru-RU" sz="2000" b="1" i="1" dirty="0" smtClean="0"/>
              <a:t>В этот день пекут куличи и красят яйца.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pasha12(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424451" cy="406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а 256 из 12760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74" y="-7622"/>
            <a:ext cx="4676182" cy="47677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8" name="Picture 6" descr="C:\Users\user\Desktop\Pas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644008" cy="492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5576" y="116632"/>
            <a:ext cx="4318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</a:t>
            </a:r>
            <a:r>
              <a:rPr lang="ru-RU" sz="2000" b="1" i="1" dirty="0" smtClean="0">
                <a:solidFill>
                  <a:srgbClr val="FF0000"/>
                </a:solidFill>
              </a:rPr>
              <a:t>воскресенье</a:t>
            </a:r>
            <a:r>
              <a:rPr lang="ru-RU" sz="2000" b="1" i="1" dirty="0" smtClean="0"/>
              <a:t>, перед началом службы во всех храмах проводится «крестный ход» и начинается церковная служба, которая длится всю ночь.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7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0428" y="26150"/>
            <a:ext cx="35274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latin typeface="Calibri" pitchFamily="34" charset="0"/>
              </a:rPr>
              <a:t>После завершения церковной </a:t>
            </a:r>
            <a:r>
              <a:rPr lang="ru-RU" sz="2300" b="1" i="1" dirty="0">
                <a:latin typeface="Calibri" pitchFamily="34" charset="0"/>
              </a:rPr>
              <a:t>службы всех приглашаю за стол. </a:t>
            </a:r>
          </a:p>
          <a:p>
            <a:pPr algn="ctr"/>
            <a:r>
              <a:rPr lang="ru-RU" sz="2300" b="1" i="1" dirty="0" smtClean="0">
                <a:latin typeface="Calibri" pitchFamily="34" charset="0"/>
              </a:rPr>
              <a:t>Пасхи </a:t>
            </a:r>
            <a:r>
              <a:rPr lang="ru-RU" sz="2300" b="1" i="1" dirty="0">
                <a:latin typeface="Calibri" pitchFamily="34" charset="0"/>
              </a:rPr>
              <a:t>и куличи – это не просто еда, это церковная пища, которую мы едим только на </a:t>
            </a:r>
            <a:r>
              <a:rPr lang="ru-RU" sz="2300" b="1" i="1" dirty="0" smtClean="0">
                <a:latin typeface="Calibri" pitchFamily="34" charset="0"/>
              </a:rPr>
              <a:t>Пасху, </a:t>
            </a:r>
            <a:r>
              <a:rPr lang="ru-RU" sz="2300" b="1" i="1" dirty="0">
                <a:latin typeface="Calibri" pitchFamily="34" charset="0"/>
              </a:rPr>
              <a:t>как бы соединяясь с самим Богом</a:t>
            </a:r>
            <a:r>
              <a:rPr lang="ru-RU" sz="2300" b="1" i="1" dirty="0" smtClean="0">
                <a:latin typeface="Calibri" pitchFamily="34" charset="0"/>
              </a:rPr>
              <a:t>.</a:t>
            </a:r>
            <a:r>
              <a:rPr lang="ru-RU" sz="2300" b="1" i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6" descr="SUVAP_000319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356249" cy="30914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4754797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b="1" i="1" dirty="0"/>
              <a:t>У пасхального стола нет ограничений. </a:t>
            </a:r>
          </a:p>
          <a:p>
            <a:pPr algn="ctr"/>
            <a:r>
              <a:rPr lang="ru-RU" sz="2300" b="1" i="1" dirty="0"/>
              <a:t>Основу стола составляют </a:t>
            </a:r>
            <a:r>
              <a:rPr lang="ru-RU" sz="2300" b="1" i="1" dirty="0" smtClean="0"/>
              <a:t>мясные </a:t>
            </a:r>
            <a:r>
              <a:rPr lang="ru-RU" sz="2300" b="1" i="1" dirty="0"/>
              <a:t>и изысканные рыбные </a:t>
            </a:r>
            <a:r>
              <a:rPr lang="ru-RU" sz="2300" b="1" i="1" dirty="0" smtClean="0"/>
              <a:t>блюда, вкусные напитки.</a:t>
            </a:r>
            <a:endParaRPr lang="ru-RU" sz="2300" b="1" i="1" dirty="0"/>
          </a:p>
        </p:txBody>
      </p:sp>
      <p:pic>
        <p:nvPicPr>
          <p:cNvPr id="4098" name="Picture 2" descr="C:\Users\user\Desktop\post159371_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484784"/>
            <a:ext cx="9108504" cy="537321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7008" y="116632"/>
            <a:ext cx="9108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Яйцо</a:t>
            </a:r>
            <a:r>
              <a:rPr lang="ru-RU" sz="2000" b="1" i="1" dirty="0"/>
              <a:t> — это символ жизни, её возрождения. Яйца красят в разные цвета и дарят со словами</a:t>
            </a:r>
            <a:r>
              <a:rPr lang="ru-RU" sz="2000" b="1" i="1" dirty="0" smtClean="0"/>
              <a:t>: «</a:t>
            </a:r>
            <a:r>
              <a:rPr lang="ru-RU" sz="2000" b="1" i="1" dirty="0"/>
              <a:t>Христос воскресе!»</a:t>
            </a:r>
          </a:p>
          <a:p>
            <a:pPr algn="just"/>
            <a:r>
              <a:rPr lang="ru-RU" sz="2000" b="1" i="1" dirty="0" smtClean="0"/>
              <a:t>В </a:t>
            </a:r>
            <a:r>
              <a:rPr lang="ru-RU" sz="2000" b="1" i="1" dirty="0"/>
              <a:t>ответ следует сказать: «Воистину воскресе!» — и расцеловаться в знак всепрощения и любви к близким.</a:t>
            </a:r>
          </a:p>
        </p:txBody>
      </p:sp>
    </p:spTree>
    <p:extLst>
      <p:ext uri="{BB962C8B-B14F-4D97-AF65-F5344CB8AC3E}">
        <p14:creationId xmlns:p14="http://schemas.microsoft.com/office/powerpoint/2010/main" val="15566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4047" y="323778"/>
            <a:ext cx="398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Существует несколько способов раскрашивания </a:t>
            </a:r>
            <a:r>
              <a:rPr lang="ru-RU" b="1" i="1" dirty="0" smtClean="0"/>
              <a:t>яиц: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Крашенки </a:t>
            </a:r>
            <a:r>
              <a:rPr lang="ru-RU" b="1" i="1" dirty="0"/>
              <a:t>- в старину использовали натуральные красители: луковую шелуху, соки растений, овощей. Сегодня используют пищевые красители. </a:t>
            </a:r>
          </a:p>
        </p:txBody>
      </p:sp>
      <p:pic>
        <p:nvPicPr>
          <p:cNvPr id="4" name="Picture 4" descr="4e7a2f589f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5245" cy="3851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82b84feb8bc4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67000"/>
            <a:ext cx="5508104" cy="4191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Крапанки </a:t>
            </a:r>
            <a:r>
              <a:rPr lang="ru-RU" b="1" i="1" dirty="0"/>
              <a:t>- сначала </a:t>
            </a:r>
            <a:r>
              <a:rPr lang="ru-RU" b="1" i="1" dirty="0" smtClean="0"/>
              <a:t>варёное </a:t>
            </a:r>
            <a:r>
              <a:rPr lang="ru-RU" b="1" i="1" dirty="0"/>
              <a:t>яйцо красят, а затем наносят капли горячего воска. После чего, яйцо кладут в краску другого цвета. Как только краска высохнет, яйцо опускают в горячую воду. В ней воск тает, образуется оригинальный рисунок. </a:t>
            </a:r>
          </a:p>
        </p:txBody>
      </p:sp>
    </p:spTree>
    <p:extLst>
      <p:ext uri="{BB962C8B-B14F-4D97-AF65-F5344CB8AC3E}">
        <p14:creationId xmlns:p14="http://schemas.microsoft.com/office/powerpoint/2010/main" val="23972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6627000e70a4858ad5a0d98f67eab7c6cc6c5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5"/>
            <a:ext cx="3190875" cy="34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2152" y="15915"/>
            <a:ext cx="5845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Писанки </a:t>
            </a:r>
            <a:r>
              <a:rPr lang="ru-RU" sz="2800" b="1" i="1" dirty="0"/>
              <a:t>- это целое произведение народного творчества. В их росписи используются изображения растений и животных, геометрические фигуры. </a:t>
            </a:r>
          </a:p>
        </p:txBody>
      </p:sp>
      <p:pic>
        <p:nvPicPr>
          <p:cNvPr id="4" name="Picture 4" descr="яйца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48" y="2780928"/>
            <a:ext cx="5940425" cy="3957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884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spicture_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" y="15704"/>
            <a:ext cx="5940425" cy="439991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5" descr="1208262639ya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45" y="0"/>
            <a:ext cx="3295650" cy="4392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013" y="4841032"/>
            <a:ext cx="88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Иногда яйца украшают крупами .                                          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44522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Украшают</a:t>
            </a:r>
            <a:r>
              <a:rPr lang="ru-RU" b="1" i="1" dirty="0" smtClean="0"/>
              <a:t> </a:t>
            </a:r>
            <a:r>
              <a:rPr lang="ru-RU" sz="2800" b="1" i="1" dirty="0" smtClean="0"/>
              <a:t>бисером и бусами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91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459" y="1124744"/>
            <a:ext cx="4139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Христос воскрес!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Христос </a:t>
            </a:r>
            <a:r>
              <a:rPr lang="ru-RU" sz="2400" b="1" i="1" dirty="0"/>
              <a:t>воскрес!</a:t>
            </a:r>
            <a:br>
              <a:rPr lang="ru-RU" sz="2400" b="1" i="1" dirty="0"/>
            </a:br>
            <a:r>
              <a:rPr lang="ru-RU" sz="2400" b="1" i="1" dirty="0"/>
              <a:t>Сияет солнышко с небес!</a:t>
            </a:r>
            <a:br>
              <a:rPr lang="ru-RU" sz="2400" b="1" i="1" dirty="0"/>
            </a:br>
            <a:r>
              <a:rPr lang="ru-RU" sz="2400" b="1" i="1" dirty="0"/>
              <a:t>Зазеленел уж </a:t>
            </a:r>
            <a:r>
              <a:rPr lang="ru-RU" sz="2400" b="1" i="1" dirty="0" smtClean="0"/>
              <a:t>тёмный </a:t>
            </a:r>
            <a:r>
              <a:rPr lang="ru-RU" sz="2400" b="1" i="1" dirty="0"/>
              <a:t>лес,</a:t>
            </a:r>
            <a:br>
              <a:rPr lang="ru-RU" sz="2400" b="1" i="1" dirty="0"/>
            </a:br>
            <a:r>
              <a:rPr lang="ru-RU" sz="2400" b="1" i="1" dirty="0"/>
              <a:t>Христос воистину воскрес!</a:t>
            </a:r>
            <a:br>
              <a:rPr lang="ru-RU" sz="2400" b="1" i="1" dirty="0"/>
            </a:br>
            <a:r>
              <a:rPr lang="ru-RU" sz="2400" b="1" i="1" dirty="0"/>
              <a:t>Пришла весна - пора чудес,</a:t>
            </a:r>
            <a:br>
              <a:rPr lang="ru-RU" sz="2400" b="1" i="1" dirty="0"/>
            </a:br>
            <a:r>
              <a:rPr lang="ru-RU" sz="2400" b="1" i="1" dirty="0"/>
              <a:t>Журчит родник </a:t>
            </a:r>
            <a:r>
              <a:rPr lang="ru-RU" sz="2400" b="1" i="1" dirty="0" smtClean="0"/>
              <a:t>– </a:t>
            </a:r>
          </a:p>
          <a:p>
            <a:pPr algn="ctr"/>
            <a:r>
              <a:rPr lang="ru-RU" sz="2400" b="1" i="1" dirty="0" smtClean="0"/>
              <a:t>Христос </a:t>
            </a:r>
            <a:r>
              <a:rPr lang="ru-RU" sz="2400" b="1" i="1" dirty="0"/>
              <a:t>воскрес!</a:t>
            </a:r>
            <a:br>
              <a:rPr lang="ru-RU" sz="2400" b="1" i="1" dirty="0"/>
            </a:br>
            <a:r>
              <a:rPr lang="ru-RU" sz="2400" b="1" i="1" dirty="0"/>
              <a:t>Светлее в мире нет словес -</a:t>
            </a:r>
            <a:br>
              <a:rPr lang="ru-RU" sz="2400" b="1" i="1" dirty="0"/>
            </a:br>
            <a:r>
              <a:rPr lang="ru-RU" sz="2400" b="1" i="1" dirty="0"/>
              <a:t>"Воистину </a:t>
            </a:r>
            <a:r>
              <a:rPr lang="ru-RU" sz="2400" b="1" i="1" dirty="0" smtClean="0"/>
              <a:t>Христос воскрес</a:t>
            </a:r>
            <a:r>
              <a:rPr lang="ru-RU" sz="2400" b="1" i="1" dirty="0"/>
              <a:t>!" </a:t>
            </a:r>
          </a:p>
        </p:txBody>
      </p:sp>
      <p:pic>
        <p:nvPicPr>
          <p:cNvPr id="4" name="Picture 6" descr="00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04056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[1].jpg"/>
          <p:cNvPicPr/>
          <p:nvPr/>
        </p:nvPicPr>
        <p:blipFill>
          <a:blip r:embed="rId2" cstate="print"/>
          <a:srcRect t="20600"/>
          <a:stretch>
            <a:fillRect/>
          </a:stretch>
        </p:blipFill>
        <p:spPr>
          <a:xfrm>
            <a:off x="0" y="404663"/>
            <a:ext cx="5148064" cy="4356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PashaI3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582905"/>
            <a:ext cx="5076056" cy="4158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572000" y="188640"/>
            <a:ext cx="4499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В светлый праздник пасхи, дети катали </a:t>
            </a:r>
            <a:r>
              <a:rPr lang="ru-RU" sz="2000" b="1" i="1" dirty="0" smtClean="0"/>
              <a:t>крашенные </a:t>
            </a:r>
            <a:r>
              <a:rPr lang="ru-RU" sz="2000" b="1" i="1" dirty="0"/>
              <a:t>яйца с горки.  </a:t>
            </a:r>
            <a:r>
              <a:rPr lang="ru-RU" sz="2000" b="1" i="1" dirty="0" smtClean="0"/>
              <a:t>Чьё яйцо, </a:t>
            </a:r>
            <a:r>
              <a:rPr lang="ru-RU" sz="2000" b="1" i="1" dirty="0"/>
              <a:t>покатившись с горки  сталкивало другие к</a:t>
            </a:r>
            <a:r>
              <a:rPr lang="ru-RU" sz="2000" b="1" i="1" dirty="0" smtClean="0"/>
              <a:t>рашенки, </a:t>
            </a:r>
            <a:r>
              <a:rPr lang="ru-RU" sz="2000" b="1" i="1" dirty="0"/>
              <a:t>тот и забирал эти яйца. Выигрывал тот, у кого было больше всего праздничных крашенок.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41168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Так же дети  и даже взрослые очень любили стукнуться крашенками. У кого яйцо разбивалось, тот должен был что-нибудь </a:t>
            </a:r>
            <a:r>
              <a:rPr lang="ru-RU" sz="2000" b="1" i="1" dirty="0" smtClean="0"/>
              <a:t>спеть, </a:t>
            </a:r>
            <a:r>
              <a:rPr lang="ru-RU" sz="2000" b="1" i="1" dirty="0"/>
              <a:t>сплясать или </a:t>
            </a:r>
            <a:r>
              <a:rPr lang="ru-RU" sz="2000" b="1" i="1" dirty="0" smtClean="0"/>
              <a:t>рассказать</a:t>
            </a:r>
            <a:r>
              <a:rPr lang="ru-RU" sz="2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929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10637392[1].jpg"/>
          <p:cNvPicPr/>
          <p:nvPr/>
        </p:nvPicPr>
        <p:blipFill>
          <a:blip r:embed="rId2" cstate="print"/>
          <a:srcRect l="1896" r="2341" b="3784"/>
          <a:stretch>
            <a:fillRect/>
          </a:stretch>
        </p:blipFill>
        <p:spPr>
          <a:xfrm>
            <a:off x="0" y="404664"/>
            <a:ext cx="5220072" cy="414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4" descr="bcd4f12513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2479204"/>
            <a:ext cx="4932041" cy="4190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716016" y="390104"/>
            <a:ext cx="4427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«Раскрути яйцо». </a:t>
            </a:r>
            <a:r>
              <a:rPr lang="ru-RU" sz="1600" b="1" i="1" dirty="0"/>
              <a:t>Играют двое или несколько игроков. Нужно одновременно раскрутить свое пасхальное яйцо. У кого яйцо будет дольше крутиться - тот и выиграл. Победитель </a:t>
            </a:r>
            <a:r>
              <a:rPr lang="ru-RU" sz="1600" b="1" i="1" dirty="0" smtClean="0"/>
              <a:t>забирает </a:t>
            </a:r>
            <a:r>
              <a:rPr lang="ru-RU" sz="1600" b="1" i="1" dirty="0"/>
              <a:t>яйца проигравших.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1899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«Катание </a:t>
            </a:r>
            <a:r>
              <a:rPr lang="ru-RU" sz="1600" b="1" i="1" dirty="0">
                <a:solidFill>
                  <a:srgbClr val="FF0000"/>
                </a:solidFill>
              </a:rPr>
              <a:t>яиц навстречу друг </a:t>
            </a:r>
            <a:r>
              <a:rPr lang="ru-RU" sz="1600" b="1" i="1" dirty="0" smtClean="0">
                <a:solidFill>
                  <a:srgbClr val="FF0000"/>
                </a:solidFill>
              </a:rPr>
              <a:t>другу». </a:t>
            </a:r>
            <a:r>
              <a:rPr lang="ru-RU" sz="1600" b="1" i="1" dirty="0" smtClean="0"/>
              <a:t>Ещё </a:t>
            </a:r>
            <a:r>
              <a:rPr lang="ru-RU" sz="1600" b="1" i="1" dirty="0"/>
              <a:t>одна игра с пасхальными яйцами. Играют на гладком полу или столе. Двое игроков становятся напротив друг друга и катят яйца навстречу друг другу. Один говорит: "Христос воскрес!", другой отвечает ему: "Воистину воскрес!". Яйца должны столкнуться друг с другом. У кого яйцо разобьется, тот проиграл и </a:t>
            </a:r>
            <a:r>
              <a:rPr lang="ru-RU" sz="1600" b="1" i="1" dirty="0" smtClean="0"/>
              <a:t>отдаёт </a:t>
            </a:r>
            <a:r>
              <a:rPr lang="ru-RU" sz="1600" b="1" i="1" dirty="0"/>
              <a:t>его победителю. </a:t>
            </a:r>
          </a:p>
        </p:txBody>
      </p:sp>
    </p:spTree>
    <p:extLst>
      <p:ext uri="{BB962C8B-B14F-4D97-AF65-F5344CB8AC3E}">
        <p14:creationId xmlns:p14="http://schemas.microsoft.com/office/powerpoint/2010/main" val="1314685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5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Родным </a:t>
            </a:r>
            <a:r>
              <a:rPr lang="ru-RU" b="1" i="1" dirty="0"/>
              <a:t>и </a:t>
            </a:r>
            <a:r>
              <a:rPr lang="ru-RU" b="1" i="1" dirty="0" smtClean="0"/>
              <a:t>близким </a:t>
            </a:r>
            <a:r>
              <a:rPr lang="ru-RU" b="1" i="1" dirty="0"/>
              <a:t>на светлый </a:t>
            </a:r>
            <a:r>
              <a:rPr lang="ru-RU" b="1" i="1" dirty="0" smtClean="0"/>
              <a:t>праздник принято </a:t>
            </a:r>
            <a:r>
              <a:rPr lang="ru-RU" b="1" i="1" dirty="0"/>
              <a:t>дарить </a:t>
            </a:r>
            <a:r>
              <a:rPr lang="ru-RU" b="1" i="1" dirty="0" smtClean="0"/>
              <a:t>подарки: декоративные </a:t>
            </a:r>
            <a:r>
              <a:rPr lang="ru-RU" b="1" i="1" dirty="0"/>
              <a:t>яйца, пасхальные веночки, и </a:t>
            </a:r>
            <a:r>
              <a:rPr lang="ru-RU" b="1" i="1" dirty="0" smtClean="0"/>
              <a:t>игрушки. Подарки </a:t>
            </a:r>
            <a:r>
              <a:rPr lang="ru-RU" b="1" i="1" dirty="0"/>
              <a:t>запаковывают в праздничную бумагу и украшают лентами двух цветов </a:t>
            </a:r>
            <a:r>
              <a:rPr lang="ru-RU" b="1" i="1" dirty="0" smtClean="0"/>
              <a:t>- желтого </a:t>
            </a:r>
            <a:r>
              <a:rPr lang="ru-RU" b="1" i="1" dirty="0"/>
              <a:t>и </a:t>
            </a:r>
            <a:r>
              <a:rPr lang="ru-RU" b="1" i="1" dirty="0" smtClean="0"/>
              <a:t>зелёного</a:t>
            </a:r>
            <a:r>
              <a:rPr lang="ru-RU" b="1" i="1" dirty="0"/>
              <a:t>. </a:t>
            </a:r>
            <a:r>
              <a:rPr lang="ru-RU" b="1" i="1" dirty="0" smtClean="0"/>
              <a:t>Это цвета </a:t>
            </a:r>
            <a:r>
              <a:rPr lang="ru-RU" b="1" i="1" dirty="0"/>
              <a:t>пробуждающейся жизни.</a:t>
            </a:r>
          </a:p>
        </p:txBody>
      </p:sp>
      <p:pic>
        <p:nvPicPr>
          <p:cNvPr id="5122" name="Picture 2" descr="C:\Users\user\Desktop\biser.info_3154_paskhalnyje-podarki-2_080423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" y="1196752"/>
            <a:ext cx="447041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resiz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64496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71369956_img4ca4b275ddb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" y="4005064"/>
            <a:ext cx="4542424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15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937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4" y="0"/>
            <a:ext cx="5616575" cy="689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861" y="620688"/>
            <a:ext cx="35491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Пасха </a:t>
            </a:r>
            <a:r>
              <a:rPr lang="ru-RU" sz="2800" b="1" i="1" dirty="0"/>
              <a:t>- это время радости, праздник победы над смертью, скорбью и печалью. Я желаю вам надолго сохранить светлое и радостное настроение, пусть душа ваша наполнилась любовью, добротой и </a:t>
            </a:r>
            <a:r>
              <a:rPr lang="ru-RU" sz="2800" b="1" i="1" dirty="0" smtClean="0"/>
              <a:t>надеждой! 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201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4223993_gfhjk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7" name="Picture 3" descr="C:\Users\user\Desktop\Пасха картинки\100553087_4505525_95f8671b11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3" y="1987632"/>
            <a:ext cx="6657975" cy="46097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" name="Рисунок 9" descr="angelia-399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12954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840"/>
            <a:ext cx="5940425" cy="637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119938" y="696144"/>
            <a:ext cx="30240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Дорогие ребята! </a:t>
            </a:r>
            <a:r>
              <a:rPr lang="ru-RU" sz="2400" b="1" i="1" dirty="0" smtClean="0"/>
              <a:t>Каждый год весною мы </a:t>
            </a:r>
            <a:r>
              <a:rPr lang="ru-RU" sz="2400" b="1" i="1" dirty="0"/>
              <a:t>отмечаем день </a:t>
            </a:r>
            <a:r>
              <a:rPr lang="ru-RU" sz="2400" b="1" i="1" u="sng" dirty="0"/>
              <a:t>Светлого Христова Воскресения.</a:t>
            </a:r>
            <a:r>
              <a:rPr lang="ru-RU" sz="2400" b="1" i="1" dirty="0"/>
              <a:t> Пасха считается главным христианским праздником, поводом для которого стали спасительные страдания и воскресение Иисуса Христа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26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038" y="1628800"/>
            <a:ext cx="4067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Слово «Пасха» в переводе с древнееврейского </a:t>
            </a:r>
            <a:r>
              <a:rPr lang="ru-RU" sz="2800" b="1" i="1" dirty="0" smtClean="0"/>
              <a:t>языка означает </a:t>
            </a:r>
            <a:r>
              <a:rPr lang="ru-RU" sz="2800" b="1" i="1" dirty="0"/>
              <a:t>«переход, прохождение мимо или освобождение от беды</a:t>
            </a:r>
            <a:r>
              <a:rPr lang="ru-RU" sz="2800" b="1" i="1" dirty="0" smtClean="0"/>
              <a:t>». </a:t>
            </a:r>
            <a:endParaRPr lang="ru-RU" sz="2800" b="1" i="1" dirty="0"/>
          </a:p>
        </p:txBody>
      </p:sp>
      <p:pic>
        <p:nvPicPr>
          <p:cNvPr id="5" name="Picture 5" descr="Свеч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96544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_a7fc_923e378e_X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0792" y="2274378"/>
            <a:ext cx="5186463" cy="43949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20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5112568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716016" y="260648"/>
            <a:ext cx="413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Бог – это тот, кто создал этот прекрасный мир, для того, чтобы люди были счастливы.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80" y="5099700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Но видя, что люди совершают много плохих </a:t>
            </a:r>
            <a:r>
              <a:rPr lang="ru-RU" sz="2400" b="1" i="1" dirty="0" smtClean="0"/>
              <a:t>поступков, Бог послал </a:t>
            </a:r>
            <a:r>
              <a:rPr lang="ru-RU" sz="2400" b="1" i="1" dirty="0"/>
              <a:t>на землю своего сына-Иисуса.</a:t>
            </a:r>
          </a:p>
        </p:txBody>
      </p:sp>
    </p:spTree>
    <p:extLst>
      <p:ext uri="{BB962C8B-B14F-4D97-AF65-F5344CB8AC3E}">
        <p14:creationId xmlns:p14="http://schemas.microsoft.com/office/powerpoint/2010/main" val="40213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esus_1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" y="1"/>
            <a:ext cx="4628319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Рисунок 2" descr="2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572000" cy="37840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644008" y="838208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Когда Иисусу </a:t>
            </a:r>
            <a:r>
              <a:rPr lang="ru-RU" sz="2400" b="1" i="1" dirty="0" smtClean="0"/>
              <a:t>исполнилось        30 лет, он </a:t>
            </a:r>
            <a:r>
              <a:rPr lang="ru-RU" sz="2400" b="1" i="1" dirty="0"/>
              <a:t>начал ходить по всей земле, говоря людям о Боге.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00" y="465313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Он проповедовал мир и любовь, учил как можно спастись от грехов.</a:t>
            </a:r>
          </a:p>
        </p:txBody>
      </p:sp>
    </p:spTree>
    <p:extLst>
      <p:ext uri="{BB962C8B-B14F-4D97-AF65-F5344CB8AC3E}">
        <p14:creationId xmlns:p14="http://schemas.microsoft.com/office/powerpoint/2010/main" val="4164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7"/>
            <a:ext cx="5004048" cy="4859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1297971316_b3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221197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6481"/>
            <a:ext cx="421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Люди любили слушать его проповеди. Они видели как  он кормил голодных, исцелял больных.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51985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Слепым он возвращал </a:t>
            </a:r>
            <a:r>
              <a:rPr lang="ru-RU" sz="2400" b="1" i="1" dirty="0" smtClean="0"/>
              <a:t>зрение.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2374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f2ff31e04b3ea2d775c22102b9f9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644008" cy="513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15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572000" cy="5157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76672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Он носил простую одежду и не брал денег за то, что делал.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58" y="55172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Он избрал себе 12 учеников, которые ему помогали.</a:t>
            </a:r>
          </a:p>
        </p:txBody>
      </p:sp>
    </p:spTree>
    <p:extLst>
      <p:ext uri="{BB962C8B-B14F-4D97-AF65-F5344CB8AC3E}">
        <p14:creationId xmlns:p14="http://schemas.microsoft.com/office/powerpoint/2010/main" val="39547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rel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" y="0"/>
            <a:ext cx="4555196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evgraf_semenovich_sorokin_-_crucifix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572000" cy="47083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537058" y="260648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Но были люди, которые не верили, что Иисус сын Божий, считали его опасным и приказали его убить.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37321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Они повесили его на крест, где он умер.</a:t>
            </a:r>
          </a:p>
        </p:txBody>
      </p:sp>
    </p:spTree>
    <p:extLst>
      <p:ext uri="{BB962C8B-B14F-4D97-AF65-F5344CB8AC3E}">
        <p14:creationId xmlns:p14="http://schemas.microsoft.com/office/powerpoint/2010/main" val="13647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898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51</cp:revision>
  <dcterms:created xsi:type="dcterms:W3CDTF">2014-03-22T15:32:08Z</dcterms:created>
  <dcterms:modified xsi:type="dcterms:W3CDTF">2016-04-27T20:29:48Z</dcterms:modified>
</cp:coreProperties>
</file>